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2B2B2B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 title="Page Number Shape"/>
          <p:cNvSpPr/>
          <p:nvPr/>
        </p:nvSpPr>
        <p:spPr>
          <a:xfrm>
            <a:off x="11784011" y="578356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4" name="Google Shape;14;p2" title="Verticle Rule Line"/>
          <p:cNvCxnSpPr/>
          <p:nvPr/>
        </p:nvCxnSpPr>
        <p:spPr>
          <a:xfrm>
            <a:off x="758952" y="1280160"/>
            <a:ext cx="0" cy="557784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ctrTitle"/>
          </p:nvPr>
        </p:nvSpPr>
        <p:spPr>
          <a:xfrm>
            <a:off x="1078992" y="1143000"/>
            <a:ext cx="6720840" cy="3730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200"/>
              <a:buFont typeface="Arial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078992" y="5010912"/>
            <a:ext cx="6720840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200"/>
              <a:buNone/>
              <a:defRPr sz="22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286356" y="6007608"/>
            <a:ext cx="3143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1078991" y="6007608"/>
            <a:ext cx="672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>
            <p:ph idx="2" type="pic"/>
          </p:nvPr>
        </p:nvSpPr>
        <p:spPr>
          <a:xfrm>
            <a:off x="5183188" y="758951"/>
            <a:ext cx="6245352" cy="475488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758952" y="3794760"/>
            <a:ext cx="3831336" cy="171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758952" y="758952"/>
            <a:ext cx="3831336" cy="292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 rot="5400000">
            <a:off x="5929884" y="13716"/>
            <a:ext cx="4754880" cy="624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 rot="5400000">
            <a:off x="7459770" y="1774724"/>
            <a:ext cx="4986002" cy="2954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 rot="5400000">
            <a:off x="1969744" y="-451840"/>
            <a:ext cx="4986002" cy="7407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2B2B2B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 title="Page Number Shape"/>
          <p:cNvSpPr/>
          <p:nvPr/>
        </p:nvSpPr>
        <p:spPr>
          <a:xfrm>
            <a:off x="11784011" y="578356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" name="Google Shape;35;p5" title="Verticle Rule Line"/>
          <p:cNvCxnSpPr/>
          <p:nvPr/>
        </p:nvCxnSpPr>
        <p:spPr>
          <a:xfrm>
            <a:off x="758952" y="1280160"/>
            <a:ext cx="0" cy="557784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5"/>
          <p:cNvSpPr txBox="1"/>
          <p:nvPr>
            <p:ph type="ctrTitle"/>
          </p:nvPr>
        </p:nvSpPr>
        <p:spPr>
          <a:xfrm>
            <a:off x="1078992" y="1143000"/>
            <a:ext cx="6720840" cy="3730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200"/>
              <a:buFont typeface="Arial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078992" y="5010912"/>
            <a:ext cx="6720840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200"/>
              <a:buNone/>
              <a:defRPr sz="22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286356" y="6007608"/>
            <a:ext cx="3143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1078991" y="6007608"/>
            <a:ext cx="672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ctr">
              <a:spcBef>
                <a:spcPts val="0"/>
              </a:spcBef>
              <a:buNone/>
              <a:defRPr b="1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63051" y="2414016"/>
            <a:ext cx="10666949" cy="3099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758952" y="1389888"/>
            <a:ext cx="10671048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i="1" sz="20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body"/>
          </p:nvPr>
        </p:nvSpPr>
        <p:spPr>
          <a:xfrm>
            <a:off x="5184648" y="758952"/>
            <a:ext cx="6245352" cy="224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5184647" y="3273551"/>
            <a:ext cx="6245351" cy="22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" type="body"/>
          </p:nvPr>
        </p:nvSpPr>
        <p:spPr>
          <a:xfrm>
            <a:off x="5184648" y="758952"/>
            <a:ext cx="6245352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i="1" sz="2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5190323" y="1377198"/>
            <a:ext cx="623967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5184647" y="3319548"/>
            <a:ext cx="6245351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i="1" sz="22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5184646" y="3932372"/>
            <a:ext cx="624535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indent="-3429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3429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5183188" y="758951"/>
            <a:ext cx="6245352" cy="47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758953" y="3815080"/>
            <a:ext cx="3831336" cy="1698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758952" y="758952"/>
            <a:ext cx="3831336" cy="2930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 title="Page Number Shape"/>
          <p:cNvSpPr/>
          <p:nvPr/>
        </p:nvSpPr>
        <p:spPr>
          <a:xfrm>
            <a:off x="11784011" y="5778801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Arial"/>
              <a:buNone/>
              <a:defRPr b="0" i="1" sz="60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 u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 title="Page Number Shape"/>
          <p:cNvSpPr/>
          <p:nvPr/>
        </p:nvSpPr>
        <p:spPr>
          <a:xfrm>
            <a:off x="11784011" y="5778801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rial"/>
              <a:buNone/>
              <a:defRPr b="0" i="1" sz="6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 u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B2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" name="Google Shape;103;p15"/>
          <p:cNvSpPr txBox="1"/>
          <p:nvPr>
            <p:ph type="ctrTitle"/>
          </p:nvPr>
        </p:nvSpPr>
        <p:spPr>
          <a:xfrm>
            <a:off x="1078991" y="893935"/>
            <a:ext cx="5364937" cy="3339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Arial"/>
              <a:buNone/>
            </a:pPr>
            <a:r>
              <a:rPr lang="pt-BR" sz="6000"/>
              <a:t>PROJETO 4 BANCO DE DADOS </a:t>
            </a:r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078992" y="4876803"/>
            <a:ext cx="5364936" cy="90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None/>
            </a:pPr>
            <a:r>
              <a:rPr lang="pt-BR"/>
              <a:t>Alunos : Flavio Henrique, João Gabriel, Heloisa Fernanda e Pedro Benedito</a:t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 rot="10800000">
            <a:off x="1140408" y="4555071"/>
            <a:ext cx="530352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uzes laser néon alinhadas formando um triângulo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25962" r="26511" t="0"/>
          <a:stretch/>
        </p:blipFill>
        <p:spPr>
          <a:xfrm>
            <a:off x="6976934" y="10"/>
            <a:ext cx="5215066" cy="6857990"/>
          </a:xfrm>
          <a:custGeom>
            <a:rect b="b" l="l" r="r" t="t"/>
            <a:pathLst>
              <a:path extrusionOk="0" h="6858000" w="5215066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11784011" y="5788152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758952" y="379475"/>
            <a:ext cx="10671048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Modificações 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58824" y="2607732"/>
            <a:ext cx="8412480" cy="3174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Views</a:t>
            </a:r>
            <a:endParaRPr b="1" sz="2400"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Segurança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Adicional de normalização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Triggers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Stored Procedures</a:t>
            </a:r>
            <a:endParaRPr b="1" sz="2400"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CRUD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t/>
            </a:r>
            <a:endParaRPr b="1"/>
          </a:p>
          <a:p>
            <a:pPr indent="-55879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oto Sans Symbols"/>
              <a:buNone/>
            </a:pPr>
            <a:r>
              <a:t/>
            </a:r>
            <a:endParaRPr b="1"/>
          </a:p>
        </p:txBody>
      </p:sp>
      <p:sp>
        <p:nvSpPr>
          <p:cNvPr id="116" name="Google Shape;116;p16"/>
          <p:cNvSpPr/>
          <p:nvPr/>
        </p:nvSpPr>
        <p:spPr>
          <a:xfrm>
            <a:off x="11784011" y="578356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758952" y="420625"/>
            <a:ext cx="10667998" cy="1326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Views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758952" y="2413169"/>
            <a:ext cx="6039340" cy="3368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TotalArrecadadoPorPessoa</a:t>
            </a:r>
            <a:endParaRPr b="1" sz="2400"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informacoesLivros: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InformacoesSalario</a:t>
            </a:r>
            <a:endParaRPr b="1" sz="2400"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❖"/>
            </a:pPr>
            <a:r>
              <a:rPr b="1" lang="pt-BR" sz="2400"/>
              <a:t>verificarSalas</a:t>
            </a:r>
            <a:endParaRPr b="1" sz="2400"/>
          </a:p>
        </p:txBody>
      </p:sp>
      <p:pic>
        <p:nvPicPr>
          <p:cNvPr descr="Olho"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5253" y="2413169"/>
            <a:ext cx="3370396" cy="33703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11784011" y="578356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758952" y="420625"/>
            <a:ext cx="10667998" cy="1326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Segurança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11784012" y="568410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5" name="Google Shape;135;p18"/>
          <p:cNvGrpSpPr/>
          <p:nvPr/>
        </p:nvGrpSpPr>
        <p:grpSpPr>
          <a:xfrm>
            <a:off x="767555" y="3148289"/>
            <a:ext cx="10653843" cy="2093707"/>
            <a:chOff x="8602" y="541567"/>
            <a:chExt cx="10653843" cy="2093707"/>
          </a:xfrm>
        </p:grpSpPr>
        <p:sp>
          <p:nvSpPr>
            <p:cNvPr id="136" name="Google Shape;136;p18"/>
            <p:cNvSpPr/>
            <p:nvPr/>
          </p:nvSpPr>
          <p:spPr>
            <a:xfrm>
              <a:off x="656073" y="541567"/>
              <a:ext cx="1059498" cy="105949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8602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 txBox="1"/>
            <p:nvPr/>
          </p:nvSpPr>
          <p:spPr>
            <a:xfrm>
              <a:off x="8602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b="1" lang="pt-BR" sz="25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Setor financeiro</a:t>
              </a:r>
              <a:endParaRPr sz="2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422541" y="541567"/>
              <a:ext cx="1059498" cy="10594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775069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2775069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b="1" lang="pt-BR" sz="25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Biblioteca</a:t>
              </a:r>
              <a:endParaRPr sz="2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189008" y="541567"/>
              <a:ext cx="1059498" cy="105949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541537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5541537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b="1" lang="pt-BR" sz="25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Gestão</a:t>
              </a:r>
              <a:endParaRPr sz="2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8955476" y="541567"/>
              <a:ext cx="1059498" cy="105949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308005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8308005" y="1915274"/>
              <a:ext cx="235444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b="1" lang="pt-BR" sz="25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Coordenação</a:t>
              </a:r>
              <a:endParaRPr sz="2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758952" y="420625"/>
            <a:ext cx="10667998" cy="1326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Triggers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11784012" y="568410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762079" y="3368621"/>
            <a:ext cx="10664795" cy="1653042"/>
            <a:chOff x="3126" y="761899"/>
            <a:chExt cx="10664795" cy="1653042"/>
          </a:xfrm>
        </p:grpSpPr>
        <p:sp>
          <p:nvSpPr>
            <p:cNvPr id="157" name="Google Shape;157;p19"/>
            <p:cNvSpPr/>
            <p:nvPr/>
          </p:nvSpPr>
          <p:spPr>
            <a:xfrm>
              <a:off x="3126" y="761899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51144" y="997516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 txBox="1"/>
            <p:nvPr/>
          </p:nvSpPr>
          <p:spPr>
            <a:xfrm>
              <a:off x="292659" y="1039031"/>
              <a:ext cx="2149136" cy="133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</a:t>
              </a: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usto do livro</a:t>
              </a:r>
              <a:endParaRPr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731329" y="761899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2979348" y="997516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 txBox="1"/>
            <p:nvPr/>
          </p:nvSpPr>
          <p:spPr>
            <a:xfrm>
              <a:off x="3020863" y="1039031"/>
              <a:ext cx="2149136" cy="133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</a:t>
              </a: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esconto em livros </a:t>
              </a:r>
              <a:endParaRPr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459533" y="761899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707551" y="997516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 txBox="1"/>
            <p:nvPr/>
          </p:nvSpPr>
          <p:spPr>
            <a:xfrm>
              <a:off x="5749066" y="1039031"/>
              <a:ext cx="2149136" cy="133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Q</a:t>
              </a: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uantidade de livros em  atualização</a:t>
              </a:r>
              <a:endParaRPr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8187736" y="761899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435755" y="997516"/>
              <a:ext cx="2232166" cy="141742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 txBox="1"/>
            <p:nvPr/>
          </p:nvSpPr>
          <p:spPr>
            <a:xfrm>
              <a:off x="8477270" y="1039031"/>
              <a:ext cx="2149136" cy="133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pt-BR" sz="2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Quantidade de componentes em um andar</a:t>
              </a:r>
              <a:endParaRPr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758952" y="420625"/>
            <a:ext cx="10667998" cy="1326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Stored Procedures</a:t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1784012" y="568410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77" name="Google Shape;177;p20"/>
          <p:cNvGrpSpPr/>
          <p:nvPr/>
        </p:nvGrpSpPr>
        <p:grpSpPr>
          <a:xfrm>
            <a:off x="758953" y="2606722"/>
            <a:ext cx="10671048" cy="3176841"/>
            <a:chOff x="0" y="0"/>
            <a:chExt cx="10671048" cy="3176841"/>
          </a:xfrm>
        </p:grpSpPr>
        <p:cxnSp>
          <p:nvCxnSpPr>
            <p:cNvPr id="178" name="Google Shape;178;p20"/>
            <p:cNvCxnSpPr/>
            <p:nvPr/>
          </p:nvCxnSpPr>
          <p:spPr>
            <a:xfrm>
              <a:off x="0" y="0"/>
              <a:ext cx="10671048" cy="0"/>
            </a:xfrm>
            <a:prstGeom prst="straightConnector1">
              <a:avLst/>
            </a:prstGeom>
            <a:solidFill>
              <a:srgbClr val="5BB576"/>
            </a:solidFill>
            <a:ln cap="flat" cmpd="sng" w="12700">
              <a:solidFill>
                <a:srgbClr val="5BB57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9" name="Google Shape;179;p20"/>
            <p:cNvSpPr/>
            <p:nvPr/>
          </p:nvSpPr>
          <p:spPr>
            <a:xfrm>
              <a:off x="0" y="0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 txBox="1"/>
            <p:nvPr/>
          </p:nvSpPr>
          <p:spPr>
            <a:xfrm>
              <a:off x="0" y="0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venir"/>
                <a:buNone/>
              </a:pPr>
              <a:r>
                <a:rPr lang="pt-BR" sz="3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Calcular total multa </a:t>
              </a:r>
              <a:endParaRPr sz="3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81" name="Google Shape;181;p20"/>
            <p:cNvCxnSpPr/>
            <p:nvPr/>
          </p:nvCxnSpPr>
          <p:spPr>
            <a:xfrm>
              <a:off x="0" y="794210"/>
              <a:ext cx="10671048" cy="0"/>
            </a:xfrm>
            <a:prstGeom prst="straightConnector1">
              <a:avLst/>
            </a:prstGeom>
            <a:solidFill>
              <a:srgbClr val="43C1CA"/>
            </a:solidFill>
            <a:ln cap="flat" cmpd="sng" w="12700">
              <a:solidFill>
                <a:srgbClr val="43C1C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2" name="Google Shape;182;p20"/>
            <p:cNvSpPr/>
            <p:nvPr/>
          </p:nvSpPr>
          <p:spPr>
            <a:xfrm>
              <a:off x="0" y="794210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0" y="794210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venir"/>
                <a:buNone/>
              </a:pPr>
              <a:r>
                <a:rPr lang="pt-BR" sz="3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Calcular total </a:t>
              </a:r>
              <a:r>
                <a:rPr lang="pt-BR" sz="3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empréstimos</a:t>
              </a:r>
              <a:endParaRPr sz="3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84" name="Google Shape;184;p20"/>
            <p:cNvCxnSpPr/>
            <p:nvPr/>
          </p:nvCxnSpPr>
          <p:spPr>
            <a:xfrm>
              <a:off x="0" y="1588420"/>
              <a:ext cx="10671048" cy="0"/>
            </a:xfrm>
            <a:prstGeom prst="straightConnector1">
              <a:avLst/>
            </a:prstGeom>
            <a:solidFill>
              <a:srgbClr val="2C4EE0"/>
            </a:solidFill>
            <a:ln cap="flat" cmpd="sng" w="12700">
              <a:solidFill>
                <a:srgbClr val="2C4EE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5" name="Google Shape;185;p20"/>
            <p:cNvSpPr/>
            <p:nvPr/>
          </p:nvSpPr>
          <p:spPr>
            <a:xfrm>
              <a:off x="0" y="1588420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0" y="1588420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venir"/>
                <a:buNone/>
              </a:pPr>
              <a:r>
                <a:rPr lang="pt-BR" sz="3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Calcular dados relacionados aos alunos</a:t>
              </a:r>
              <a:endParaRPr sz="3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187" name="Google Shape;187;p20"/>
            <p:cNvCxnSpPr/>
            <p:nvPr/>
          </p:nvCxnSpPr>
          <p:spPr>
            <a:xfrm>
              <a:off x="0" y="2382631"/>
              <a:ext cx="10671048" cy="0"/>
            </a:xfrm>
            <a:prstGeom prst="straightConnector1">
              <a:avLst/>
            </a:prstGeom>
            <a:solidFill>
              <a:srgbClr val="9615F6"/>
            </a:solidFill>
            <a:ln cap="flat" cmpd="sng" w="12700">
              <a:solidFill>
                <a:srgbClr val="9615F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8" name="Google Shape;188;p20"/>
            <p:cNvSpPr/>
            <p:nvPr/>
          </p:nvSpPr>
          <p:spPr>
            <a:xfrm>
              <a:off x="0" y="2382631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0" y="2382631"/>
              <a:ext cx="10671048" cy="794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venir"/>
                <a:buNone/>
              </a:pPr>
              <a:r>
                <a:rPr lang="pt-BR" sz="3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Mostrar editoras parceiras </a:t>
              </a:r>
              <a:endParaRPr sz="3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758952" y="379475"/>
            <a:ext cx="10671048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CRUD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758824" y="2607732"/>
            <a:ext cx="9116970" cy="3850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pt-BR" sz="2400"/>
              <a:t>Frameworks:</a:t>
            </a:r>
            <a:endParaRPr/>
          </a:p>
          <a:p>
            <a:pPr indent="-171450" lvl="0" marL="17145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000"/>
              <a:buChar char="•"/>
            </a:pPr>
            <a:r>
              <a:rPr lang="pt-BR">
                <a:solidFill>
                  <a:srgbClr val="1F2328"/>
                </a:solidFill>
              </a:rPr>
              <a:t>Flask</a:t>
            </a:r>
            <a:endParaRPr/>
          </a:p>
          <a:p>
            <a:pPr indent="-171450" lvl="0" marL="17145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000"/>
              <a:buChar char="•"/>
            </a:pPr>
            <a:r>
              <a:rPr lang="pt-BR">
                <a:solidFill>
                  <a:srgbClr val="1F2328"/>
                </a:solidFill>
              </a:rPr>
              <a:t>Postman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400"/>
              <a:buNone/>
            </a:pPr>
            <a:r>
              <a:rPr lang="pt-BR" sz="2400">
                <a:solidFill>
                  <a:srgbClr val="1F2328"/>
                </a:solidFill>
              </a:rPr>
              <a:t>Tabelas :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000"/>
              <a:buChar char="•"/>
            </a:pPr>
            <a:r>
              <a:rPr lang="pt-BR">
                <a:solidFill>
                  <a:srgbClr val="1F2328"/>
                </a:solidFill>
              </a:rPr>
              <a:t>Endereço</a:t>
            </a:r>
            <a:endParaRPr>
              <a:solidFill>
                <a:srgbClr val="1F2328"/>
              </a:solidFill>
            </a:endParaRPr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000"/>
              <a:buChar char="•"/>
            </a:pPr>
            <a:r>
              <a:rPr lang="pt-BR">
                <a:solidFill>
                  <a:srgbClr val="1F2328"/>
                </a:solidFill>
              </a:rPr>
              <a:t>Pessoa</a:t>
            </a:r>
            <a:endParaRPr/>
          </a:p>
          <a:p>
            <a:pPr indent="-182880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000"/>
              <a:buChar char="•"/>
            </a:pPr>
            <a:r>
              <a:rPr lang="pt-BR">
                <a:solidFill>
                  <a:srgbClr val="1F2328"/>
                </a:solidFill>
              </a:rPr>
              <a:t>Professor</a:t>
            </a:r>
            <a:endParaRPr/>
          </a:p>
          <a:p>
            <a:pPr indent="-30479" lvl="0" marL="18288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>
              <a:solidFill>
                <a:srgbClr val="1F2328"/>
              </a:solidFill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11784011" y="578356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11784011" y="578356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>
            <a:off x="758952" y="1280160"/>
            <a:ext cx="0" cy="557784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6" name="Google Shape;206;p22"/>
          <p:cNvCxnSpPr/>
          <p:nvPr/>
        </p:nvCxnSpPr>
        <p:spPr>
          <a:xfrm>
            <a:off x="758952" y="1143293"/>
            <a:ext cx="0" cy="5714707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22"/>
          <p:cNvSpPr/>
          <p:nvPr/>
        </p:nvSpPr>
        <p:spPr>
          <a:xfrm>
            <a:off x="11784011" y="1143293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0727" y="-157"/>
            <a:ext cx="12422726" cy="6864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>
            <p:ph type="title"/>
          </p:nvPr>
        </p:nvSpPr>
        <p:spPr>
          <a:xfrm>
            <a:off x="-229345" y="7189"/>
            <a:ext cx="12424170" cy="6577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1" lang="pt-BR" sz="8000">
                <a:solidFill>
                  <a:schemeClr val="lt1"/>
                </a:solidFill>
              </a:rPr>
              <a:t>Fim, Obrigado</a:t>
            </a:r>
            <a:r>
              <a:rPr b="1" i="1" lang="pt-BR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todos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dlinesVTI">
  <a:themeElements>
    <a:clrScheme name="Headlines">
      <a:dk1>
        <a:srgbClr val="000000"/>
      </a:dk1>
      <a:lt1>
        <a:srgbClr val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adlinesVTI">
  <a:themeElements>
    <a:clrScheme name="Headlines">
      <a:dk1>
        <a:srgbClr val="000000"/>
      </a:dk1>
      <a:lt1>
        <a:srgbClr val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